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-1136660" y="2728184"/>
            <a:ext cx="14603677" cy="163121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noFill/>
                <a:latin typeface="Arial"/>
              </a:rPr>
              <a:t>Hướng Dẫn Nội Dung Luyên tập</a:t>
            </a:r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90200" y="187325"/>
            <a:ext cx="1409700" cy="206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5737" y="184150"/>
            <a:ext cx="1125537" cy="20637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/>
          <p:nvPr/>
        </p:nvSpPr>
        <p:spPr>
          <a:xfrm>
            <a:off x="790206" y="3362682"/>
            <a:ext cx="10650673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HÌNH CHỮ NHẬT- HÌNH THOI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HÌNH BÌNH HÀNH- HÌNH THANG CÂN</a:t>
            </a:r>
            <a:endParaRPr/>
          </a:p>
        </p:txBody>
      </p:sp>
      <p:pic>
        <p:nvPicPr>
          <p:cNvPr id="93" name="Google Shape;9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27162" y="187325"/>
            <a:ext cx="1125537" cy="1825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68587" y="220662"/>
            <a:ext cx="1125537" cy="1677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10012" y="220662"/>
            <a:ext cx="1273175" cy="1471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48775" y="184150"/>
            <a:ext cx="14097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54937" y="146050"/>
            <a:ext cx="1409700" cy="1719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45237" y="131762"/>
            <a:ext cx="1409700" cy="1560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46700" y="177800"/>
            <a:ext cx="857250" cy="15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/>
          <p:nvPr/>
        </p:nvSpPr>
        <p:spPr>
          <a:xfrm>
            <a:off x="921895" y="259521"/>
            <a:ext cx="10080004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HS Chuẩn bị cho tiết học mới </a:t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996360" y="1635824"/>
            <a:ext cx="10150535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500"/>
              <a:buFont typeface="Arial"/>
              <a:buChar char="•"/>
            </a:pPr>
            <a:r>
              <a:rPr b="1" i="0" lang="en-US" sz="35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Chuẩn bị đồ dùng học tập bao gồm thước thẳng,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500"/>
              <a:buFont typeface="Times New Roman"/>
              <a:buNone/>
            </a:pPr>
            <a:r>
              <a:rPr b="1" i="0" lang="en-US" sz="35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ê ke, compa ...</a:t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1090147" y="2939071"/>
            <a:ext cx="9962984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500"/>
              <a:buFont typeface="Arial"/>
              <a:buChar char="•"/>
            </a:pPr>
            <a:r>
              <a:rPr b="1" i="0" lang="en-US" sz="35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 lại lý thuyết bài cũ, phân biệt được các hình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500"/>
              <a:buFont typeface="Times New Roman"/>
              <a:buNone/>
            </a:pPr>
            <a:r>
              <a:rPr b="1" i="0" lang="en-US" sz="35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cơ bản, nắm được đặc điểm nhận biết mỗi hình</a:t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1017210" y="4542319"/>
            <a:ext cx="10108858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500"/>
              <a:buFont typeface="Arial"/>
              <a:buChar char="•"/>
            </a:pPr>
            <a:r>
              <a:rPr b="1" i="0" lang="en-US" sz="35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Nắm được cách vẽ hình bằng các dụng cụ cơ bản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/>
          <p:nvPr/>
        </p:nvSpPr>
        <p:spPr>
          <a:xfrm>
            <a:off x="3680759" y="136031"/>
            <a:ext cx="6184458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Hình Chữ Nhật </a:t>
            </a:r>
            <a:endParaRPr/>
          </a:p>
        </p:txBody>
      </p:sp>
      <p:pic>
        <p:nvPicPr>
          <p:cNvPr id="115" name="Google Shape;11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3387" y="1492250"/>
            <a:ext cx="11198225" cy="356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/>
          <p:nvPr/>
        </p:nvSpPr>
        <p:spPr>
          <a:xfrm>
            <a:off x="4539322" y="324154"/>
            <a:ext cx="3113352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Hình Thoi</a:t>
            </a:r>
            <a:endParaRPr/>
          </a:p>
        </p:txBody>
      </p:sp>
      <p:pic>
        <p:nvPicPr>
          <p:cNvPr id="121" name="Google Shape;12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5325" y="1624012"/>
            <a:ext cx="10934700" cy="3527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/>
          <p:nvPr/>
        </p:nvSpPr>
        <p:spPr>
          <a:xfrm>
            <a:off x="3614874" y="410801"/>
            <a:ext cx="500489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Hình Bình Hành</a:t>
            </a:r>
            <a:endParaRPr/>
          </a:p>
        </p:txBody>
      </p:sp>
      <p:pic>
        <p:nvPicPr>
          <p:cNvPr id="127" name="Google Shape;12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6612" y="1736725"/>
            <a:ext cx="10910887" cy="3509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/>
          <p:nvPr/>
        </p:nvSpPr>
        <p:spPr>
          <a:xfrm>
            <a:off x="3787305" y="401990"/>
            <a:ext cx="4907113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Hình Thang Cân</a:t>
            </a:r>
            <a:endParaRPr/>
          </a:p>
        </p:txBody>
      </p:sp>
      <p:pic>
        <p:nvPicPr>
          <p:cNvPr id="133" name="Google Shape;13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4687" y="1727200"/>
            <a:ext cx="10882312" cy="3592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/>
          <p:nvPr/>
        </p:nvSpPr>
        <p:spPr>
          <a:xfrm>
            <a:off x="465215" y="436171"/>
            <a:ext cx="4491935" cy="10926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500"/>
              <a:buFont typeface="Arial"/>
              <a:buNone/>
            </a:pPr>
            <a:r>
              <a:rPr b="1" i="0" lang="en-US" sz="6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Các yêu cầu</a:t>
            </a:r>
            <a:endParaRPr b="1" i="0" sz="6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9"/>
          <p:cNvSpPr/>
          <p:nvPr/>
        </p:nvSpPr>
        <p:spPr>
          <a:xfrm>
            <a:off x="1696035" y="1706182"/>
            <a:ext cx="7542449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500"/>
              <a:buFont typeface="Arial"/>
              <a:buChar char="•"/>
            </a:pPr>
            <a:r>
              <a:rPr b="1" i="0" lang="en-US" sz="35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Phân biệt, nhận biết được các hình </a:t>
            </a:r>
            <a:endParaRPr/>
          </a:p>
        </p:txBody>
      </p:sp>
      <p:sp>
        <p:nvSpPr>
          <p:cNvPr id="141" name="Google Shape;141;p19"/>
          <p:cNvSpPr/>
          <p:nvPr/>
        </p:nvSpPr>
        <p:spPr>
          <a:xfrm>
            <a:off x="1696035" y="2416679"/>
            <a:ext cx="7276351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500"/>
              <a:buFont typeface="Arial"/>
              <a:buChar char="•"/>
            </a:pPr>
            <a:r>
              <a:rPr b="1" i="0" lang="en-US" sz="35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Nắm được các đặc điểm mỗi hình </a:t>
            </a:r>
            <a:endParaRPr/>
          </a:p>
        </p:txBody>
      </p:sp>
      <p:sp>
        <p:nvSpPr>
          <p:cNvPr id="142" name="Google Shape;142;p19"/>
          <p:cNvSpPr/>
          <p:nvPr/>
        </p:nvSpPr>
        <p:spPr>
          <a:xfrm>
            <a:off x="1696035" y="3047621"/>
            <a:ext cx="9414757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500"/>
              <a:buFont typeface="Arial"/>
              <a:buChar char="•"/>
            </a:pPr>
            <a:r>
              <a:rPr b="1" i="0" lang="en-US" sz="35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 sử dụng dụng cụ để vẽ hình theo yêu cầu</a:t>
            </a:r>
            <a:endParaRPr/>
          </a:p>
        </p:txBody>
      </p:sp>
      <p:sp>
        <p:nvSpPr>
          <p:cNvPr id="143" name="Google Shape;143;p19"/>
          <p:cNvSpPr/>
          <p:nvPr/>
        </p:nvSpPr>
        <p:spPr>
          <a:xfrm>
            <a:off x="1805007" y="3678563"/>
            <a:ext cx="9106980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500"/>
              <a:buFont typeface="Arial"/>
              <a:buChar char="•"/>
            </a:pPr>
            <a:r>
              <a:rPr b="1" i="0" lang="en-US" sz="35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 áp dụng để  giải quyết vấn đề toán học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500"/>
              <a:buFont typeface="Times New Roman"/>
              <a:buNone/>
            </a:pPr>
            <a:r>
              <a:rPr b="1" i="0" lang="en-US" sz="35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thực tế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/>
          <p:nvPr>
            <p:ph type="title"/>
          </p:nvPr>
        </p:nvSpPr>
        <p:spPr>
          <a:xfrm>
            <a:off x="838200" y="365125"/>
            <a:ext cx="4416425" cy="1296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HS chuẩn bị:</a:t>
            </a:r>
            <a:endParaRPr/>
          </a:p>
        </p:txBody>
      </p:sp>
      <p:sp>
        <p:nvSpPr>
          <p:cNvPr id="149" name="Google Shape;149;p20"/>
          <p:cNvSpPr/>
          <p:nvPr/>
        </p:nvSpPr>
        <p:spPr>
          <a:xfrm>
            <a:off x="399243" y="1314515"/>
            <a:ext cx="11307651" cy="3108543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b="0" i="0" lang="en-US" sz="2800" u="sng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Bài toán thực tế: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Nhà Hoa có 1 mảnh vườn hình chữ nhật. Chiều dài là 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52m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rộng là 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28m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.Bố Hoa quyết định làm một mương nước bao quanh vườn với chiều rộng 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1m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(như hình vẽ dưới).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a/ Em hãy tính chiều dài, chiều rộng của mảnh vườn còn lại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b/ Ở đường bao của mảnh vườn. Nếu Hoa trồng những khóm hoa với khoảng cách đều nhau là 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2m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Vậy Hoa cần chuẩn bị bao nhiêu khóm hoa, nếu ở mỗi góc vườn đều trồng 1 khóm hoa</a:t>
            </a:r>
            <a:endParaRPr/>
          </a:p>
        </p:txBody>
      </p:sp>
      <p:pic>
        <p:nvPicPr>
          <p:cNvPr id="150" name="Google Shape;15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300" y="4219575"/>
            <a:ext cx="4597400" cy="258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